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8"/>
  </p:notesMasterIdLst>
  <p:sldIdLst>
    <p:sldId id="256" r:id="rId2"/>
    <p:sldId id="257" r:id="rId3"/>
    <p:sldId id="258" r:id="rId4"/>
    <p:sldId id="265" r:id="rId5"/>
    <p:sldId id="274" r:id="rId6"/>
    <p:sldId id="260" r:id="rId7"/>
    <p:sldId id="261" r:id="rId8"/>
    <p:sldId id="262" r:id="rId9"/>
    <p:sldId id="263" r:id="rId10"/>
    <p:sldId id="272" r:id="rId11"/>
    <p:sldId id="268" r:id="rId12"/>
    <p:sldId id="271" r:id="rId13"/>
    <p:sldId id="273" r:id="rId14"/>
    <p:sldId id="266" r:id="rId15"/>
    <p:sldId id="270" r:id="rId16"/>
    <p:sldId id="267" r:id="rId17"/>
    <p:sldId id="275" r:id="rId18"/>
    <p:sldId id="277" r:id="rId19"/>
    <p:sldId id="276" r:id="rId20"/>
    <p:sldId id="278" r:id="rId21"/>
    <p:sldId id="290" r:id="rId22"/>
    <p:sldId id="279" r:id="rId23"/>
    <p:sldId id="291" r:id="rId24"/>
    <p:sldId id="280" r:id="rId25"/>
    <p:sldId id="283" r:id="rId26"/>
    <p:sldId id="284" r:id="rId27"/>
    <p:sldId id="286" r:id="rId28"/>
    <p:sldId id="285" r:id="rId29"/>
    <p:sldId id="287" r:id="rId30"/>
    <p:sldId id="288" r:id="rId31"/>
    <p:sldId id="282" r:id="rId32"/>
    <p:sldId id="289" r:id="rId33"/>
    <p:sldId id="302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3" r:id="rId44"/>
    <p:sldId id="305" r:id="rId45"/>
    <p:sldId id="306" r:id="rId46"/>
    <p:sldId id="307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4"/>
    <p:restoredTop sz="94716"/>
  </p:normalViewPr>
  <p:slideViewPr>
    <p:cSldViewPr snapToGrid="0" snapToObjects="1">
      <p:cViewPr varScale="1">
        <p:scale>
          <a:sx n="144" d="100"/>
          <a:sy n="144" d="100"/>
        </p:scale>
        <p:origin x="18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DD762-3C26-AA47-AF42-9D4688EE9436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A78CD-9EB4-8748-B823-6B35C565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63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45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Ask, what is the intrinsic dimensionality of a sphere?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3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3ECB7-9733-094E-AC53-5E70383787E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Myriad Pro Semibold" charset="0"/>
          <a:ea typeface="Myriad Pro Semibold" charset="0"/>
          <a:cs typeface="Myriad Pro Semibold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oW8Tf7hTGA&amp;feature=youtu.be&amp;t=79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oW8Tf7hTGA?start=79&amp;feature=oembed" TargetMode="Externa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9.png"/><Relationship Id="rId7" Type="http://schemas.openxmlformats.org/officeDocument/2006/relationships/image" Target="../media/image6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Relationship Id="rId9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9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11" Type="http://schemas.openxmlformats.org/officeDocument/2006/relationships/image" Target="../media/image74.png"/><Relationship Id="rId5" Type="http://schemas.openxmlformats.org/officeDocument/2006/relationships/image" Target="../media/image670.png"/><Relationship Id="rId10" Type="http://schemas.openxmlformats.org/officeDocument/2006/relationships/image" Target="../media/image72.png"/><Relationship Id="rId4" Type="http://schemas.openxmlformats.org/officeDocument/2006/relationships/image" Target="../media/image660.png"/><Relationship Id="rId9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cprep.readthedocs.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0.png"/><Relationship Id="rId7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hdphoto" Target="../media/hdphoto1.wdp"/><Relationship Id="rId7" Type="http://schemas.openxmlformats.org/officeDocument/2006/relationships/image" Target="../media/image8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97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79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10" Type="http://schemas.openxmlformats.org/officeDocument/2006/relationships/image" Target="../media/image105.png"/><Relationship Id="rId4" Type="http://schemas.openxmlformats.org/officeDocument/2006/relationships/image" Target="../media/image98.png"/><Relationship Id="rId9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9.png"/><Relationship Id="rId7" Type="http://schemas.openxmlformats.org/officeDocument/2006/relationships/image" Target="../media/image10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.png"/><Relationship Id="rId5" Type="http://schemas.openxmlformats.org/officeDocument/2006/relationships/image" Target="../media/image120.png"/><Relationship Id="rId10" Type="http://schemas.openxmlformats.org/officeDocument/2006/relationships/image" Target="../media/image17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2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0.png"/><Relationship Id="rId1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5.png"/><Relationship Id="rId2" Type="http://schemas.openxmlformats.org/officeDocument/2006/relationships/image" Target="../media/image28.png"/><Relationship Id="rId16" Type="http://schemas.openxmlformats.org/officeDocument/2006/relationships/image" Target="../media/image24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0.png"/><Relationship Id="rId15" Type="http://schemas.openxmlformats.org/officeDocument/2006/relationships/image" Target="../media/image23.png"/><Relationship Id="rId10" Type="http://schemas.openxmlformats.org/officeDocument/2006/relationships/image" Target="../media/image17.png"/><Relationship Id="rId19" Type="http://schemas.openxmlformats.org/officeDocument/2006/relationships/image" Target="../media/image27.png"/><Relationship Id="rId4" Type="http://schemas.openxmlformats.org/officeDocument/2006/relationships/image" Target="../media/image120.png"/><Relationship Id="rId9" Type="http://schemas.openxmlformats.org/officeDocument/2006/relationships/image" Target="../media/image16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5.png"/><Relationship Id="rId2" Type="http://schemas.openxmlformats.org/officeDocument/2006/relationships/image" Target="../media/image3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4CF4-0CD4-5646-9525-994486EFED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Thinking about high dimensional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F7891-702F-544A-B6AE-B5EE8EF0C9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for Single Cell Analysis</a:t>
            </a:r>
          </a:p>
          <a:p>
            <a:endParaRPr lang="en-US" dirty="0"/>
          </a:p>
          <a:p>
            <a:r>
              <a:rPr lang="en-US" dirty="0"/>
              <a:t>Day 1 – Morning session</a:t>
            </a:r>
          </a:p>
        </p:txBody>
      </p:sp>
    </p:spTree>
    <p:extLst>
      <p:ext uri="{BB962C8B-B14F-4D97-AF65-F5344CB8AC3E}">
        <p14:creationId xmlns:p14="http://schemas.microsoft.com/office/powerpoint/2010/main" val="1902263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694AEC-F6A6-7A4E-A6C1-E0E135872974}"/>
              </a:ext>
            </a:extLst>
          </p:cNvPr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1669F-80BB-3A47-81DD-93F059B1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What’s it like to think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about high dimensions?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DA4C-59B2-6047-9406-4867B1841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255665"/>
            <a:ext cx="7886700" cy="2921297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>
                <a:hlinkClick r:id="rId3"/>
              </a:rPr>
              <a:t>Scale of Stars</a:t>
            </a:r>
            <a:endParaRPr lang="en-US" sz="4000" dirty="0"/>
          </a:p>
          <a:p>
            <a:pPr algn="ctr"/>
            <a:endParaRPr lang="en-US" dirty="0"/>
          </a:p>
        </p:txBody>
      </p:sp>
      <p:pic>
        <p:nvPicPr>
          <p:cNvPr id="4" name="Online Media 3" descr="Star Size Comparison 2">
            <a:hlinkClick r:id="" action="ppaction://media"/>
            <a:extLst>
              <a:ext uri="{FF2B5EF4-FFF2-40B4-BE49-F238E27FC236}">
                <a16:creationId xmlns:a16="http://schemas.microsoft.com/office/drawing/2014/main" id="{5C2120AC-31BA-484C-B251-B48646C0442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21476" y="1855963"/>
            <a:ext cx="8101048" cy="4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7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0D5DA4E-CA24-AE43-95B9-B772712EB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955" y="3120082"/>
            <a:ext cx="2678388" cy="783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C15CB-BEC2-804D-B758-3E91F0239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x</a:t>
            </a:r>
            <a:r>
              <a:rPr lang="en-US" baseline="-25000" dirty="0"/>
              <a:t>1</a:t>
            </a:r>
            <a:r>
              <a:rPr lang="en-US" dirty="0"/>
              <a:t> x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represent?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/>
              <p:nvPr/>
            </p:nvSpPr>
            <p:spPr>
              <a:xfrm>
                <a:off x="1286950" y="1978258"/>
                <a:ext cx="60105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Myriad Pro" panose="020B0503030403020204" pitchFamily="34" charset="0"/>
                  </a:rPr>
                  <a:t>We describe coordinate spaces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dimensions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50" y="1978258"/>
                <a:ext cx="6010556" cy="400110"/>
              </a:xfrm>
              <a:prstGeom prst="rect">
                <a:avLst/>
              </a:prstGeom>
              <a:blipFill>
                <a:blip r:embed="rId3"/>
                <a:stretch>
                  <a:fillRect l="-421" t="-967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FCB55A1-2E29-0B41-95E0-BB3BAEE4FA15}"/>
              </a:ext>
            </a:extLst>
          </p:cNvPr>
          <p:cNvSpPr/>
          <p:nvPr/>
        </p:nvSpPr>
        <p:spPr>
          <a:xfrm>
            <a:off x="0" y="6547735"/>
            <a:ext cx="1789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UCI ML Wine Data Set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D35803-362A-4040-805C-7DF0654B90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668"/>
          <a:stretch/>
        </p:blipFill>
        <p:spPr>
          <a:xfrm>
            <a:off x="1207344" y="3189932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6B3F1E-AF4E-584E-BBE7-28D60FBEBFEA}"/>
                  </a:ext>
                </a:extLst>
              </p:cNvPr>
              <p:cNvSpPr/>
              <p:nvPr/>
            </p:nvSpPr>
            <p:spPr>
              <a:xfrm>
                <a:off x="1609377" y="4114070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6B3F1E-AF4E-584E-BBE7-28D60FBEB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377" y="4114070"/>
                <a:ext cx="6644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A853FA-12A1-E940-B243-144634974903}"/>
                  </a:ext>
                </a:extLst>
              </p:cNvPr>
              <p:cNvSpPr/>
              <p:nvPr/>
            </p:nvSpPr>
            <p:spPr>
              <a:xfrm>
                <a:off x="2371143" y="4124496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A853FA-12A1-E940-B243-144634974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143" y="4124496"/>
                <a:ext cx="65614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E0428C-03AE-C244-B82F-323DBD507A3B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1865376" y="3836930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D70948-049D-C044-97F0-70565217B698}"/>
              </a:ext>
            </a:extLst>
          </p:cNvPr>
          <p:cNvCxnSpPr>
            <a:cxnSpLocks/>
          </p:cNvCxnSpPr>
          <p:nvPr/>
        </p:nvCxnSpPr>
        <p:spPr>
          <a:xfrm flipH="1" flipV="1">
            <a:off x="2537987" y="3851718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BA76CB1-30C5-DA44-8CD2-492EF8AB5D43}"/>
                  </a:ext>
                </a:extLst>
              </p:cNvPr>
              <p:cNvSpPr/>
              <p:nvPr/>
            </p:nvSpPr>
            <p:spPr>
              <a:xfrm>
                <a:off x="350636" y="3410186"/>
                <a:ext cx="864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BA76CB1-30C5-DA44-8CD2-492EF8AB5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36" y="3410186"/>
                <a:ext cx="86472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5A57D2C-2178-024C-8593-B5743F9A508D}"/>
                  </a:ext>
                </a:extLst>
              </p:cNvPr>
              <p:cNvSpPr/>
              <p:nvPr/>
            </p:nvSpPr>
            <p:spPr>
              <a:xfrm>
                <a:off x="5958873" y="4209442"/>
                <a:ext cx="651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5A57D2C-2178-024C-8593-B5743F9A5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873" y="4209442"/>
                <a:ext cx="65158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7CAC16-6613-784B-BDB4-C4B6153FEFD6}"/>
                  </a:ext>
                </a:extLst>
              </p:cNvPr>
              <p:cNvSpPr/>
              <p:nvPr/>
            </p:nvSpPr>
            <p:spPr>
              <a:xfrm>
                <a:off x="6847962" y="4209442"/>
                <a:ext cx="6433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7CAC16-6613-784B-BDB4-C4B6153FE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962" y="4209442"/>
                <a:ext cx="64331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16CC75-83B9-8542-9696-30C4E20530E3}"/>
              </a:ext>
            </a:extLst>
          </p:cNvPr>
          <p:cNvCxnSpPr>
            <a:cxnSpLocks/>
          </p:cNvCxnSpPr>
          <p:nvPr/>
        </p:nvCxnSpPr>
        <p:spPr>
          <a:xfrm flipV="1">
            <a:off x="6272331" y="3826504"/>
            <a:ext cx="114339" cy="297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485D4B-52F7-744E-AC2B-B2269C5A1C62}"/>
              </a:ext>
            </a:extLst>
          </p:cNvPr>
          <p:cNvCxnSpPr>
            <a:cxnSpLocks/>
          </p:cNvCxnSpPr>
          <p:nvPr/>
        </p:nvCxnSpPr>
        <p:spPr>
          <a:xfrm flipV="1">
            <a:off x="7110749" y="3851718"/>
            <a:ext cx="0" cy="35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FBAD4E-AD48-8D4C-AFDA-52BAF4D25BFC}"/>
                  </a:ext>
                </a:extLst>
              </p:cNvPr>
              <p:cNvSpPr/>
              <p:nvPr/>
            </p:nvSpPr>
            <p:spPr>
              <a:xfrm>
                <a:off x="4700132" y="3399760"/>
                <a:ext cx="851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FBAD4E-AD48-8D4C-AFDA-52BAF4D25B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132" y="3399760"/>
                <a:ext cx="8519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ADDCD03-00C5-FC4A-9840-9443D48FFDD3}"/>
                  </a:ext>
                </a:extLst>
              </p:cNvPr>
              <p:cNvSpPr/>
              <p:nvPr/>
            </p:nvSpPr>
            <p:spPr>
              <a:xfrm>
                <a:off x="7728780" y="4209442"/>
                <a:ext cx="651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ADDCD03-00C5-FC4A-9840-9443D48FF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780" y="4209442"/>
                <a:ext cx="65158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133289-2027-3C4B-9159-D42F14AF387F}"/>
              </a:ext>
            </a:extLst>
          </p:cNvPr>
          <p:cNvCxnSpPr>
            <a:cxnSpLocks/>
          </p:cNvCxnSpPr>
          <p:nvPr/>
        </p:nvCxnSpPr>
        <p:spPr>
          <a:xfrm flipV="1">
            <a:off x="8044154" y="3884712"/>
            <a:ext cx="0" cy="35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8750ECCA-C0C6-3840-8CCA-03299E966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9733" y="5179840"/>
            <a:ext cx="4289468" cy="1190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C726ED-A78F-FD49-A5B2-7EA01CC8590E}"/>
                  </a:ext>
                </a:extLst>
              </p:cNvPr>
              <p:cNvSpPr/>
              <p:nvPr/>
            </p:nvSpPr>
            <p:spPr>
              <a:xfrm>
                <a:off x="2051972" y="5894150"/>
                <a:ext cx="8150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C726ED-A78F-FD49-A5B2-7EA01CC85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72" y="5894150"/>
                <a:ext cx="81503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14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15CB-BEC2-804D-B758-3E91F0239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9" y="67122"/>
            <a:ext cx="837932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if we have more than one observation?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82" y="2040417"/>
            <a:ext cx="2126567" cy="4288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  <a:blipFill>
                <a:blip r:embed="rId3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FCB55A1-2E29-0B41-95E0-BB3BAEE4FA15}"/>
              </a:ext>
            </a:extLst>
          </p:cNvPr>
          <p:cNvSpPr/>
          <p:nvPr/>
        </p:nvSpPr>
        <p:spPr>
          <a:xfrm>
            <a:off x="0" y="6547735"/>
            <a:ext cx="1789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UCI ML Wine Data 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438A5E-D9A1-B64F-A621-CFD55E2DB0C2}"/>
              </a:ext>
            </a:extLst>
          </p:cNvPr>
          <p:cNvSpPr txBox="1"/>
          <p:nvPr/>
        </p:nvSpPr>
        <p:spPr>
          <a:xfrm>
            <a:off x="2181508" y="4656333"/>
            <a:ext cx="1085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matrix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4B77F4-9D94-A146-801C-047CC3FC0C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2724131" y="4486385"/>
            <a:ext cx="430989" cy="16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769D582-1C02-CC44-8602-D0AD8FA6F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668"/>
          <a:stretch/>
        </p:blipFill>
        <p:spPr>
          <a:xfrm>
            <a:off x="1193101" y="1783275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/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/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50929C-E2D7-8443-8C11-45B23299D65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851133" y="2430273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E0F26D-D5D9-E54C-A23B-6DB46BC5C53C}"/>
              </a:ext>
            </a:extLst>
          </p:cNvPr>
          <p:cNvCxnSpPr>
            <a:cxnSpLocks/>
          </p:cNvCxnSpPr>
          <p:nvPr/>
        </p:nvCxnSpPr>
        <p:spPr>
          <a:xfrm flipH="1" flipV="1">
            <a:off x="2523744" y="2445061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/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CB33D93-BE6C-3842-AC3F-ACDA648BCC03}"/>
              </a:ext>
            </a:extLst>
          </p:cNvPr>
          <p:cNvSpPr txBox="1"/>
          <p:nvPr/>
        </p:nvSpPr>
        <p:spPr>
          <a:xfrm>
            <a:off x="6678990" y="3993094"/>
            <a:ext cx="212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Myriad Pro" panose="020B0503030403020204" pitchFamily="34" charset="0"/>
              </a:rPr>
              <a:t>rows</a:t>
            </a:r>
          </a:p>
          <a:p>
            <a:pPr algn="l"/>
            <a:r>
              <a:rPr lang="en-US" dirty="0">
                <a:latin typeface="Myriad Pro" panose="020B0503030403020204" pitchFamily="34" charset="0"/>
              </a:rPr>
              <a:t>(observations)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8AFC3-D5CE-D144-8AD5-1D22EDB06F7E}"/>
              </a:ext>
            </a:extLst>
          </p:cNvPr>
          <p:cNvSpPr txBox="1"/>
          <p:nvPr/>
        </p:nvSpPr>
        <p:spPr>
          <a:xfrm>
            <a:off x="5050970" y="1251881"/>
            <a:ext cx="1292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columns (features)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4DFEF57-FC35-7542-B6C3-83BDB80BD22E}"/>
              </a:ext>
            </a:extLst>
          </p:cNvPr>
          <p:cNvSpPr/>
          <p:nvPr/>
        </p:nvSpPr>
        <p:spPr>
          <a:xfrm>
            <a:off x="6497649" y="2495589"/>
            <a:ext cx="160793" cy="3641343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0946097A-7A0F-3A42-A523-DD15841C96DF}"/>
              </a:ext>
            </a:extLst>
          </p:cNvPr>
          <p:cNvSpPr/>
          <p:nvPr/>
        </p:nvSpPr>
        <p:spPr>
          <a:xfrm rot="16200000">
            <a:off x="5625561" y="1458633"/>
            <a:ext cx="160793" cy="1059629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9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15CB-BEC2-804D-B758-3E91F0239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9" y="67122"/>
            <a:ext cx="837932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if we have more than one observation?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82" y="2040417"/>
            <a:ext cx="2126567" cy="4288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  <a:blipFill>
                <a:blip r:embed="rId3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FCB55A1-2E29-0B41-95E0-BB3BAEE4FA15}"/>
              </a:ext>
            </a:extLst>
          </p:cNvPr>
          <p:cNvSpPr/>
          <p:nvPr/>
        </p:nvSpPr>
        <p:spPr>
          <a:xfrm>
            <a:off x="0" y="6547735"/>
            <a:ext cx="1789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UCI ML Wine Data 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438A5E-D9A1-B64F-A621-CFD55E2DB0C2}"/>
              </a:ext>
            </a:extLst>
          </p:cNvPr>
          <p:cNvSpPr txBox="1"/>
          <p:nvPr/>
        </p:nvSpPr>
        <p:spPr>
          <a:xfrm>
            <a:off x="2181508" y="4656333"/>
            <a:ext cx="1085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matrix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4B77F4-9D94-A146-801C-047CC3FC0C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2724131" y="4486385"/>
            <a:ext cx="430989" cy="16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769D582-1C02-CC44-8602-D0AD8FA6F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668"/>
          <a:stretch/>
        </p:blipFill>
        <p:spPr>
          <a:xfrm>
            <a:off x="1193101" y="1783275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/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/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50929C-E2D7-8443-8C11-45B23299D65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851133" y="2430273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E0F26D-D5D9-E54C-A23B-6DB46BC5C53C}"/>
              </a:ext>
            </a:extLst>
          </p:cNvPr>
          <p:cNvCxnSpPr>
            <a:cxnSpLocks/>
          </p:cNvCxnSpPr>
          <p:nvPr/>
        </p:nvCxnSpPr>
        <p:spPr>
          <a:xfrm flipH="1" flipV="1">
            <a:off x="2523744" y="2445061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/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848AFC3-D5CE-D144-8AD5-1D22EDB06F7E}"/>
              </a:ext>
            </a:extLst>
          </p:cNvPr>
          <p:cNvSpPr txBox="1"/>
          <p:nvPr/>
        </p:nvSpPr>
        <p:spPr>
          <a:xfrm>
            <a:off x="5050970" y="1251881"/>
            <a:ext cx="1292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columns (features)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0946097A-7A0F-3A42-A523-DD15841C96DF}"/>
              </a:ext>
            </a:extLst>
          </p:cNvPr>
          <p:cNvSpPr/>
          <p:nvPr/>
        </p:nvSpPr>
        <p:spPr>
          <a:xfrm rot="16200000">
            <a:off x="5625561" y="1458633"/>
            <a:ext cx="160793" cy="1059629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61E754-AAEE-364B-9F88-B06926CF75C4}"/>
                  </a:ext>
                </a:extLst>
              </p:cNvPr>
              <p:cNvSpPr/>
              <p:nvPr/>
            </p:nvSpPr>
            <p:spPr>
              <a:xfrm>
                <a:off x="6343573" y="3900248"/>
                <a:ext cx="128663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61E754-AAEE-364B-9F88-B06926CF7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573" y="3900248"/>
                <a:ext cx="1286634" cy="707886"/>
              </a:xfrm>
              <a:prstGeom prst="rect">
                <a:avLst/>
              </a:prstGeom>
              <a:blipFill>
                <a:blip r:embed="rId7"/>
                <a:stretch>
                  <a:fillRect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271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974" y="2703719"/>
            <a:ext cx="1659659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1894742" y="4023128"/>
                <a:ext cx="11655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742" y="4023128"/>
                <a:ext cx="1165512" cy="707886"/>
              </a:xfrm>
              <a:prstGeom prst="rect">
                <a:avLst/>
              </a:prstGeom>
              <a:blipFill>
                <a:blip r:embed="rId3"/>
                <a:stretch>
                  <a:fillRect l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/>
              <p:nvPr/>
            </p:nvSpPr>
            <p:spPr>
              <a:xfrm>
                <a:off x="3330025" y="2217301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025" y="2217301"/>
                <a:ext cx="372025" cy="369332"/>
              </a:xfrm>
              <a:prstGeom prst="rect">
                <a:avLst/>
              </a:prstGeom>
              <a:blipFill>
                <a:blip r:embed="rId4"/>
                <a:stretch>
                  <a:fillRect l="-6452" r="-322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/>
              <p:nvPr/>
            </p:nvSpPr>
            <p:spPr>
              <a:xfrm>
                <a:off x="4698492" y="2217301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92" y="2217301"/>
                <a:ext cx="364908" cy="369332"/>
              </a:xfrm>
              <a:prstGeom prst="rect">
                <a:avLst/>
              </a:prstGeom>
              <a:blipFill>
                <a:blip r:embed="rId5"/>
                <a:stretch>
                  <a:fillRect l="-6667" r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8A4F58-1AD6-D640-8950-5863745E401B}"/>
              </a:ext>
            </a:extLst>
          </p:cNvPr>
          <p:cNvCxnSpPr>
            <a:cxnSpLocks/>
          </p:cNvCxnSpPr>
          <p:nvPr/>
        </p:nvCxnSpPr>
        <p:spPr>
          <a:xfrm flipH="1">
            <a:off x="4468115" y="2563056"/>
            <a:ext cx="185822" cy="21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A1E1F9-0049-A84F-80D1-96C30EF91D7D}"/>
              </a:ext>
            </a:extLst>
          </p:cNvPr>
          <p:cNvCxnSpPr>
            <a:cxnSpLocks/>
          </p:cNvCxnSpPr>
          <p:nvPr/>
        </p:nvCxnSpPr>
        <p:spPr>
          <a:xfrm>
            <a:off x="3732000" y="2581769"/>
            <a:ext cx="177039" cy="19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DD32943-D445-0940-ADB5-DE3FE1AE1B8C}"/>
              </a:ext>
            </a:extLst>
          </p:cNvPr>
          <p:cNvSpPr/>
          <p:nvPr/>
        </p:nvSpPr>
        <p:spPr>
          <a:xfrm>
            <a:off x="3105974" y="3046739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/>
              <p:nvPr/>
            </p:nvSpPr>
            <p:spPr>
              <a:xfrm>
                <a:off x="6325337" y="2689275"/>
                <a:ext cx="988989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 :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337" y="2689275"/>
                <a:ext cx="988989" cy="5541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4407B-A4A7-854A-B859-96BE11326A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765633" y="2966371"/>
            <a:ext cx="1559704" cy="24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1202205-192F-FD40-9324-6DA2DCCCA163}"/>
                  </a:ext>
                </a:extLst>
              </p:cNvPr>
              <p:cNvSpPr/>
              <p:nvPr/>
            </p:nvSpPr>
            <p:spPr>
              <a:xfrm>
                <a:off x="5670542" y="3310219"/>
                <a:ext cx="2298578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row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column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1202205-192F-FD40-9324-6DA2DCCCA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42" y="3310219"/>
                <a:ext cx="2298578" cy="554191"/>
              </a:xfrm>
              <a:prstGeom prst="rect">
                <a:avLst/>
              </a:prstGeom>
              <a:blipFill>
                <a:blip r:embed="rId7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BB0E16E4-9432-9D4C-AA60-A2EF33476805}"/>
              </a:ext>
            </a:extLst>
          </p:cNvPr>
          <p:cNvSpPr txBox="1">
            <a:spLocks/>
          </p:cNvSpPr>
          <p:nvPr/>
        </p:nvSpPr>
        <p:spPr>
          <a:xfrm>
            <a:off x="444614" y="290382"/>
            <a:ext cx="8379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sz="4000" dirty="0"/>
              <a:t>How do we reference specific observations in a matrix?</a:t>
            </a:r>
          </a:p>
        </p:txBody>
      </p:sp>
    </p:spTree>
    <p:extLst>
      <p:ext uri="{BB962C8B-B14F-4D97-AF65-F5344CB8AC3E}">
        <p14:creationId xmlns:p14="http://schemas.microsoft.com/office/powerpoint/2010/main" val="2031908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/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Myriad Pro" panose="020B0503030403020204" pitchFamily="34" charset="0"/>
                  </a:rPr>
                  <a:t>We can describe coordinate spaces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dimensions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blipFill>
                <a:blip r:embed="rId2"/>
                <a:stretch>
                  <a:fillRect l="-591" t="-606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882" y="3220914"/>
            <a:ext cx="1659659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  <a:blipFill>
                <a:blip r:embed="rId4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/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10000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/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blipFill>
                <a:blip r:embed="rId6"/>
                <a:stretch>
                  <a:fillRect l="-6667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8A4F58-1AD6-D640-8950-5863745E401B}"/>
              </a:ext>
            </a:extLst>
          </p:cNvPr>
          <p:cNvCxnSpPr>
            <a:cxnSpLocks/>
          </p:cNvCxnSpPr>
          <p:nvPr/>
        </p:nvCxnSpPr>
        <p:spPr>
          <a:xfrm flipH="1">
            <a:off x="3202023" y="3080251"/>
            <a:ext cx="185822" cy="21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A1E1F9-0049-A84F-80D1-96C30EF91D7D}"/>
              </a:ext>
            </a:extLst>
          </p:cNvPr>
          <p:cNvCxnSpPr>
            <a:cxnSpLocks/>
          </p:cNvCxnSpPr>
          <p:nvPr/>
        </p:nvCxnSpPr>
        <p:spPr>
          <a:xfrm>
            <a:off x="2465908" y="3098964"/>
            <a:ext cx="177039" cy="19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6EEE27A-8C43-6147-8A5A-4FFB817CB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68"/>
          <a:stretch/>
        </p:blipFill>
        <p:spPr>
          <a:xfrm>
            <a:off x="6410280" y="2980991"/>
            <a:ext cx="1659659" cy="6469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D32943-D445-0940-ADB5-DE3FE1AE1B8C}"/>
              </a:ext>
            </a:extLst>
          </p:cNvPr>
          <p:cNvSpPr/>
          <p:nvPr/>
        </p:nvSpPr>
        <p:spPr>
          <a:xfrm>
            <a:off x="1839882" y="3563934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/>
              <p:nvPr/>
            </p:nvSpPr>
            <p:spPr>
              <a:xfrm>
                <a:off x="4320102" y="3199982"/>
                <a:ext cx="2191241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 :</m:t>
                              </m:r>
                            </m:e>
                          </m:d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102" y="3199982"/>
                <a:ext cx="2191241" cy="5541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/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4407B-A4A7-854A-B859-96BE11326A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760398" y="3477078"/>
            <a:ext cx="1559704" cy="24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/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708945-6E84-784B-9CB2-BF94575DC46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068312" y="3627989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168C546-E95C-B541-A949-BF5F01C5A190}"/>
              </a:ext>
            </a:extLst>
          </p:cNvPr>
          <p:cNvCxnSpPr>
            <a:cxnSpLocks/>
          </p:cNvCxnSpPr>
          <p:nvPr/>
        </p:nvCxnSpPr>
        <p:spPr>
          <a:xfrm flipH="1" flipV="1">
            <a:off x="7740923" y="3642777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405C6F44-443F-DF4C-AA64-2A399D0E3A14}"/>
              </a:ext>
            </a:extLst>
          </p:cNvPr>
          <p:cNvSpPr txBox="1">
            <a:spLocks/>
          </p:cNvSpPr>
          <p:nvPr/>
        </p:nvSpPr>
        <p:spPr>
          <a:xfrm>
            <a:off x="605979" y="67122"/>
            <a:ext cx="8379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sz="3200" dirty="0"/>
              <a:t>What if we have more than one observation?</a:t>
            </a:r>
          </a:p>
        </p:txBody>
      </p:sp>
    </p:spTree>
    <p:extLst>
      <p:ext uri="{BB962C8B-B14F-4D97-AF65-F5344CB8AC3E}">
        <p14:creationId xmlns:p14="http://schemas.microsoft.com/office/powerpoint/2010/main" val="2148559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/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Myriad Pro" panose="020B0503030403020204" pitchFamily="34" charset="0"/>
                  </a:rPr>
                  <a:t>We can describe coordinate spaces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dimensions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blipFill>
                <a:blip r:embed="rId2"/>
                <a:stretch>
                  <a:fillRect l="-591" t="-606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882" y="3220914"/>
            <a:ext cx="1659659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  <a:blipFill>
                <a:blip r:embed="rId4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/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10000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/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blipFill>
                <a:blip r:embed="rId6"/>
                <a:stretch>
                  <a:fillRect l="-6667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8A4F58-1AD6-D640-8950-5863745E401B}"/>
              </a:ext>
            </a:extLst>
          </p:cNvPr>
          <p:cNvCxnSpPr>
            <a:cxnSpLocks/>
          </p:cNvCxnSpPr>
          <p:nvPr/>
        </p:nvCxnSpPr>
        <p:spPr>
          <a:xfrm flipH="1">
            <a:off x="3202023" y="3080251"/>
            <a:ext cx="185822" cy="21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A1E1F9-0049-A84F-80D1-96C30EF91D7D}"/>
              </a:ext>
            </a:extLst>
          </p:cNvPr>
          <p:cNvCxnSpPr>
            <a:cxnSpLocks/>
          </p:cNvCxnSpPr>
          <p:nvPr/>
        </p:nvCxnSpPr>
        <p:spPr>
          <a:xfrm>
            <a:off x="2465908" y="3098964"/>
            <a:ext cx="177039" cy="19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6EEE27A-8C43-6147-8A5A-4FFB817CB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68"/>
          <a:stretch/>
        </p:blipFill>
        <p:spPr>
          <a:xfrm>
            <a:off x="6410280" y="2980991"/>
            <a:ext cx="1659659" cy="6469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D32943-D445-0940-ADB5-DE3FE1AE1B8C}"/>
              </a:ext>
            </a:extLst>
          </p:cNvPr>
          <p:cNvSpPr/>
          <p:nvPr/>
        </p:nvSpPr>
        <p:spPr>
          <a:xfrm>
            <a:off x="1839882" y="3563934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/>
              <p:nvPr/>
            </p:nvSpPr>
            <p:spPr>
              <a:xfrm>
                <a:off x="5059245" y="3206470"/>
                <a:ext cx="1345240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 :</m:t>
                              </m:r>
                            </m:e>
                          </m:d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45" y="3206470"/>
                <a:ext cx="1345240" cy="5541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627BF66-B0D2-6A46-88F9-4C594A79B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68"/>
          <a:stretch/>
        </p:blipFill>
        <p:spPr>
          <a:xfrm>
            <a:off x="6366558" y="5049400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B458ED-F910-684A-BC28-758795BB8647}"/>
                  </a:ext>
                </a:extLst>
              </p:cNvPr>
              <p:cNvSpPr/>
              <p:nvPr/>
            </p:nvSpPr>
            <p:spPr>
              <a:xfrm>
                <a:off x="5023537" y="5242758"/>
                <a:ext cx="1337226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9, :</m:t>
                              </m:r>
                            </m:e>
                          </m:d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B458ED-F910-684A-BC28-758795BB8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537" y="5242758"/>
                <a:ext cx="1337226" cy="5541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BEB0DB8F-FC3F-114D-915C-597BEFC44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371" b="1555"/>
          <a:stretch/>
        </p:blipFill>
        <p:spPr>
          <a:xfrm>
            <a:off x="6366558" y="5426176"/>
            <a:ext cx="1659659" cy="27022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83774F-3C95-CD43-B20E-02C3180F2391}"/>
              </a:ext>
            </a:extLst>
          </p:cNvPr>
          <p:cNvSpPr/>
          <p:nvPr/>
        </p:nvSpPr>
        <p:spPr>
          <a:xfrm>
            <a:off x="1868965" y="6219747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/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4407B-A4A7-854A-B859-96BE11326A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499541" y="3483566"/>
            <a:ext cx="1559704" cy="24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DE879F-8DDE-5E4D-8F8C-24F03E5F7D9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847743" y="5519854"/>
            <a:ext cx="2175794" cy="623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/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D2356D-556F-5F4E-B4D1-20AEDBCDD5BD}"/>
                  </a:ext>
                </a:extLst>
              </p:cNvPr>
              <p:cNvSpPr/>
              <p:nvPr/>
            </p:nvSpPr>
            <p:spPr>
              <a:xfrm>
                <a:off x="6264451" y="6024326"/>
                <a:ext cx="1061123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D2356D-556F-5F4E-B4D1-20AEDBCDD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451" y="6024326"/>
                <a:ext cx="1061123" cy="5541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5C6417D-C00B-E34C-81D4-6F52368E64A0}"/>
                  </a:ext>
                </a:extLst>
              </p:cNvPr>
              <p:cNvSpPr/>
              <p:nvPr/>
            </p:nvSpPr>
            <p:spPr>
              <a:xfrm>
                <a:off x="7437270" y="6024327"/>
                <a:ext cx="1053109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5C6417D-C00B-E34C-81D4-6F52368E6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270" y="6024327"/>
                <a:ext cx="1053109" cy="5541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708945-6E84-784B-9CB2-BF94575DC46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068312" y="3627989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168C546-E95C-B541-A949-BF5F01C5A190}"/>
              </a:ext>
            </a:extLst>
          </p:cNvPr>
          <p:cNvCxnSpPr>
            <a:cxnSpLocks/>
          </p:cNvCxnSpPr>
          <p:nvPr/>
        </p:nvCxnSpPr>
        <p:spPr>
          <a:xfrm flipH="1" flipV="1">
            <a:off x="7740923" y="3642777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4756D3-675F-3A44-9344-77DF8E0BB0A9}"/>
              </a:ext>
            </a:extLst>
          </p:cNvPr>
          <p:cNvCxnSpPr>
            <a:cxnSpLocks/>
          </p:cNvCxnSpPr>
          <p:nvPr/>
        </p:nvCxnSpPr>
        <p:spPr>
          <a:xfrm flipV="1">
            <a:off x="7068312" y="5736411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8D4A8BC-5D61-634B-82A8-1ADCE30784D0}"/>
              </a:ext>
            </a:extLst>
          </p:cNvPr>
          <p:cNvCxnSpPr>
            <a:cxnSpLocks/>
          </p:cNvCxnSpPr>
          <p:nvPr/>
        </p:nvCxnSpPr>
        <p:spPr>
          <a:xfrm flipH="1" flipV="1">
            <a:off x="7740923" y="5751199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11048C56-EF96-7E4F-88F9-4957BAA9F36D}"/>
              </a:ext>
            </a:extLst>
          </p:cNvPr>
          <p:cNvSpPr txBox="1">
            <a:spLocks/>
          </p:cNvSpPr>
          <p:nvPr/>
        </p:nvSpPr>
        <p:spPr>
          <a:xfrm>
            <a:off x="605979" y="67122"/>
            <a:ext cx="8379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sz="3200" dirty="0"/>
              <a:t>What if we have more than one observation?</a:t>
            </a:r>
          </a:p>
        </p:txBody>
      </p:sp>
    </p:spTree>
    <p:extLst>
      <p:ext uri="{BB962C8B-B14F-4D97-AF65-F5344CB8AC3E}">
        <p14:creationId xmlns:p14="http://schemas.microsoft.com/office/powerpoint/2010/main" val="202109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Loading and plotting the UCI wine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7DBFE-D7D6-B840-B3DF-8F564BAD18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09838" y="2566851"/>
            <a:ext cx="4114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12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Loading and plotting the UCI wine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7DBFE-D7D6-B840-B3DF-8F564BAD18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8007" y="2810514"/>
            <a:ext cx="3796791" cy="3374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D359D-F59A-BB44-A2AC-EE5629B8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14798" y="2669177"/>
            <a:ext cx="502920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9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A1F5BE-C1E7-7943-A879-5AF202CA4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Code: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KrishnaswamyLab</a:t>
            </a:r>
            <a:r>
              <a:rPr lang="en-US" dirty="0"/>
              <a:t>/</a:t>
            </a:r>
            <a:r>
              <a:rPr lang="en-US" dirty="0" err="1"/>
              <a:t>scprep</a:t>
            </a:r>
            <a:endParaRPr lang="en-US" dirty="0"/>
          </a:p>
          <a:p>
            <a:r>
              <a:rPr lang="en-US" dirty="0"/>
              <a:t>Docs: </a:t>
            </a:r>
            <a:r>
              <a:rPr lang="en-US" dirty="0">
                <a:hlinkClick r:id="rId2"/>
              </a:rPr>
              <a:t>https://scprep.readthedocs.io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Modules</a:t>
            </a:r>
          </a:p>
          <a:p>
            <a:pPr lvl="1"/>
            <a:r>
              <a:rPr lang="en-US" dirty="0"/>
              <a:t>filter</a:t>
            </a:r>
          </a:p>
          <a:p>
            <a:pPr lvl="1"/>
            <a:r>
              <a:rPr lang="en-US" dirty="0" err="1"/>
              <a:t>io</a:t>
            </a:r>
            <a:endParaRPr lang="en-US" dirty="0"/>
          </a:p>
          <a:p>
            <a:pPr lvl="1"/>
            <a:r>
              <a:rPr lang="en-US" dirty="0"/>
              <a:t>measure</a:t>
            </a:r>
          </a:p>
          <a:p>
            <a:pPr lvl="1"/>
            <a:r>
              <a:rPr lang="en-US" dirty="0"/>
              <a:t>normalize</a:t>
            </a:r>
          </a:p>
          <a:p>
            <a:pPr lvl="1"/>
            <a:r>
              <a:rPr lang="en-US" b="1" dirty="0"/>
              <a:t>plot</a:t>
            </a:r>
          </a:p>
          <a:p>
            <a:pPr lvl="1"/>
            <a:r>
              <a:rPr lang="en-US" dirty="0"/>
              <a:t>reduce</a:t>
            </a:r>
          </a:p>
          <a:p>
            <a:pPr lvl="1"/>
            <a:r>
              <a:rPr lang="en-US" dirty="0"/>
              <a:t>run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stats</a:t>
            </a:r>
          </a:p>
          <a:p>
            <a:pPr lvl="1"/>
            <a:r>
              <a:rPr lang="en-US" dirty="0"/>
              <a:t>transform</a:t>
            </a:r>
          </a:p>
          <a:p>
            <a:pPr lvl="1"/>
            <a:r>
              <a:rPr lang="en-US" dirty="0" err="1"/>
              <a:t>utils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scprep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48B7E-D989-E448-BC6B-C2467E38D406}"/>
              </a:ext>
            </a:extLst>
          </p:cNvPr>
          <p:cNvSpPr txBox="1"/>
          <p:nvPr/>
        </p:nvSpPr>
        <p:spPr>
          <a:xfrm>
            <a:off x="3446374" y="2714372"/>
            <a:ext cx="3209533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Plotting functions: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histogram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jitter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marker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marker_plot</a:t>
            </a:r>
            <a:endParaRPr lang="en-US" sz="1900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plot_gene_set_expression</a:t>
            </a:r>
            <a:endParaRPr lang="en-US" sz="1900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plot_library_size</a:t>
            </a:r>
            <a:endParaRPr lang="en-US" sz="1900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rotate_scatter3d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scatter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latin typeface="Myriad Pro" panose="020B0503030403020204" pitchFamily="34" charset="0"/>
              </a:rPr>
              <a:t>scatter2d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scatter3d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scree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scree_plot</a:t>
            </a:r>
            <a:endParaRPr lang="en-US" sz="1900" dirty="0">
              <a:latin typeface="Myriad Pro" panose="020B0503030403020204" pitchFamily="34" charset="0"/>
            </a:endParaRPr>
          </a:p>
          <a:p>
            <a:pPr algn="l"/>
            <a:endParaRPr lang="en-US" sz="2000" dirty="0">
              <a:latin typeface="Myriad Pro" panose="020B0503030403020204" pitchFamily="34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62E45F3-C3DB-0640-A396-1E066BB45D1D}"/>
              </a:ext>
            </a:extLst>
          </p:cNvPr>
          <p:cNvSpPr/>
          <p:nvPr/>
        </p:nvSpPr>
        <p:spPr>
          <a:xfrm>
            <a:off x="3167406" y="2714372"/>
            <a:ext cx="278968" cy="387496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B128AE-EE24-184A-857F-981F0CD7BCE4}"/>
              </a:ext>
            </a:extLst>
          </p:cNvPr>
          <p:cNvCxnSpPr/>
          <p:nvPr/>
        </p:nvCxnSpPr>
        <p:spPr>
          <a:xfrm>
            <a:off x="1791093" y="4251489"/>
            <a:ext cx="1357460" cy="405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613012-CF98-2440-A694-427FBAD1329F}"/>
              </a:ext>
            </a:extLst>
          </p:cNvPr>
          <p:cNvSpPr txBox="1"/>
          <p:nvPr/>
        </p:nvSpPr>
        <p:spPr>
          <a:xfrm>
            <a:off x="4911365" y="5307291"/>
            <a:ext cx="3084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= </a:t>
            </a:r>
            <a:r>
              <a:rPr lang="en-US" sz="2000" dirty="0">
                <a:latin typeface="Inconsolata" pitchFamily="49" charset="77"/>
              </a:rPr>
              <a:t>scprep.plot.scatter2d</a:t>
            </a:r>
          </a:p>
        </p:txBody>
      </p:sp>
    </p:spTree>
    <p:extLst>
      <p:ext uri="{BB962C8B-B14F-4D97-AF65-F5344CB8AC3E}">
        <p14:creationId xmlns:p14="http://schemas.microsoft.com/office/powerpoint/2010/main" val="1513698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6604-41AE-E241-B7F1-BBD93B3E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8B136-40FA-9448-B089-D92583AB5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85412" cy="4351338"/>
          </a:xfrm>
        </p:spPr>
        <p:txBody>
          <a:bodyPr/>
          <a:lstStyle/>
          <a:p>
            <a:r>
              <a:rPr lang="en-US" dirty="0"/>
              <a:t>Thinking about data as a point in a high-dimensional space</a:t>
            </a:r>
          </a:p>
          <a:p>
            <a:endParaRPr lang="en-US" dirty="0"/>
          </a:p>
          <a:p>
            <a:r>
              <a:rPr lang="en-US" dirty="0"/>
              <a:t>Introduce vectors, matrices, and common notation</a:t>
            </a:r>
          </a:p>
          <a:p>
            <a:endParaRPr lang="en-US" dirty="0"/>
          </a:p>
          <a:p>
            <a:r>
              <a:rPr lang="en-US" dirty="0"/>
              <a:t>Calculating distances between points</a:t>
            </a:r>
          </a:p>
          <a:p>
            <a:endParaRPr lang="en-US" dirty="0"/>
          </a:p>
          <a:p>
            <a:r>
              <a:rPr lang="en-US" dirty="0"/>
              <a:t>Introduction to the </a:t>
            </a:r>
            <a:r>
              <a:rPr lang="en-US" dirty="0" err="1"/>
              <a:t>Numpy</a:t>
            </a:r>
            <a:r>
              <a:rPr lang="en-US" dirty="0"/>
              <a:t> / </a:t>
            </a:r>
            <a:r>
              <a:rPr lang="en-US" dirty="0" err="1"/>
              <a:t>Scipy</a:t>
            </a:r>
            <a:r>
              <a:rPr lang="en-US" dirty="0"/>
              <a:t> / Pandas / </a:t>
            </a:r>
            <a:r>
              <a:rPr lang="en-US" dirty="0" err="1"/>
              <a:t>Sklearn</a:t>
            </a:r>
            <a:r>
              <a:rPr lang="en-US" dirty="0"/>
              <a:t> ecosystem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215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Loading and plotting the UCI wine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D359D-F59A-BB44-A2AC-EE5629B8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9120" y="2669177"/>
            <a:ext cx="502920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74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F67A49-8311-BC46-A8E6-5E349EE9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features differentiate groups within a dataset?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7B03A-FBDE-F846-BCEE-5EDA4A43B7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180" y="2431052"/>
            <a:ext cx="5029202" cy="3657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7A9F2F-BF40-5045-9D1A-970906E57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388" y="1500192"/>
            <a:ext cx="36576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E63A58-E485-0A4E-A23D-74B59D81C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630" y="4114799"/>
            <a:ext cx="3793308" cy="284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8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6604-41AE-E241-B7F1-BBD93B3E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8B136-40FA-9448-B089-D92583AB5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13692" cy="435133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Thinking about data as a point in a high-dimensional space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Introduce vectors, matrices, and common notation</a:t>
            </a:r>
          </a:p>
          <a:p>
            <a:endParaRPr lang="en-US" dirty="0"/>
          </a:p>
          <a:p>
            <a:r>
              <a:rPr lang="en-US" dirty="0"/>
              <a:t>Calculating distances between points</a:t>
            </a:r>
          </a:p>
          <a:p>
            <a:endParaRPr lang="en-US" dirty="0"/>
          </a:p>
          <a:p>
            <a:r>
              <a:rPr lang="en-US" dirty="0"/>
              <a:t>Introduction to the </a:t>
            </a:r>
            <a:r>
              <a:rPr lang="en-US" dirty="0" err="1"/>
              <a:t>Numpy</a:t>
            </a:r>
            <a:r>
              <a:rPr lang="en-US" dirty="0"/>
              <a:t> / </a:t>
            </a:r>
            <a:r>
              <a:rPr lang="en-US" dirty="0" err="1"/>
              <a:t>Scipy</a:t>
            </a:r>
            <a:r>
              <a:rPr lang="en-US" dirty="0"/>
              <a:t> / Pandas / </a:t>
            </a:r>
            <a:r>
              <a:rPr lang="en-US" dirty="0" err="1"/>
              <a:t>Sklearn</a:t>
            </a:r>
            <a:r>
              <a:rPr lang="en-US" dirty="0"/>
              <a:t> ecosystem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557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5646-4180-1349-9A41-8AD7CE49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Introduction to Manifold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94E93-0569-6245-8531-E4E107018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09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2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6331" y="1825625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950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2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325" y="1872759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859836" y="3817595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36" y="3817595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606125" y="2423999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125" y="2423999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106558" y="3817595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558" y="3817595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190DB6-CE65-8448-A9C8-AA75BF229E71}"/>
              </a:ext>
            </a:extLst>
          </p:cNvPr>
          <p:cNvCxnSpPr/>
          <p:nvPr/>
        </p:nvCxnSpPr>
        <p:spPr>
          <a:xfrm flipH="1">
            <a:off x="1451600" y="2885664"/>
            <a:ext cx="746290" cy="1393596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054D3-79C9-834C-A180-6D4A3474007E}"/>
                  </a:ext>
                </a:extLst>
              </p:cNvPr>
              <p:cNvSpPr txBox="1"/>
              <p:nvPr/>
            </p:nvSpPr>
            <p:spPr>
              <a:xfrm>
                <a:off x="4673362" y="2644948"/>
                <a:ext cx="4517070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𝑒𝑢𝑐𝑙𝑖𝑑𝑒𝑎𝑛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054D3-79C9-834C-A180-6D4A34740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2644948"/>
                <a:ext cx="4517070" cy="466666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03EDC-BAFB-0348-85C4-547E82399F86}"/>
                  </a:ext>
                </a:extLst>
              </p:cNvPr>
              <p:cNvSpPr/>
              <p:nvPr/>
            </p:nvSpPr>
            <p:spPr>
              <a:xfrm>
                <a:off x="4673362" y="3435375"/>
                <a:ext cx="4504182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1,0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03EDC-BAFB-0348-85C4-547E82399F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3435375"/>
                <a:ext cx="4504182" cy="8438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F3E2ACC-D66E-504B-876B-97CE937000F2}"/>
              </a:ext>
            </a:extLst>
          </p:cNvPr>
          <p:cNvSpPr txBox="1"/>
          <p:nvPr/>
        </p:nvSpPr>
        <p:spPr>
          <a:xfrm>
            <a:off x="5721336" y="2050641"/>
            <a:ext cx="2313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latin typeface="Myriad Pro" panose="020B0503030403020204" pitchFamily="34" charset="0"/>
              </a:rPr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40B63B-1EED-4140-A5B6-83F9C45224C6}"/>
                  </a:ext>
                </a:extLst>
              </p:cNvPr>
              <p:cNvSpPr/>
              <p:nvPr/>
            </p:nvSpPr>
            <p:spPr>
              <a:xfrm>
                <a:off x="4673362" y="4603021"/>
                <a:ext cx="3370731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40B63B-1EED-4140-A5B6-83F9C4522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4603021"/>
                <a:ext cx="3370731" cy="539571"/>
              </a:xfrm>
              <a:prstGeom prst="rect">
                <a:avLst/>
              </a:prstGeom>
              <a:blipFill>
                <a:blip r:embed="rId9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F405C1-153F-7E42-B0ED-981493ACFB26}"/>
                  </a:ext>
                </a:extLst>
              </p:cNvPr>
              <p:cNvSpPr/>
              <p:nvPr/>
            </p:nvSpPr>
            <p:spPr>
              <a:xfrm>
                <a:off x="4673362" y="5452512"/>
                <a:ext cx="1137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.24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F405C1-153F-7E42-B0ED-981493ACF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5452512"/>
                <a:ext cx="11373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2951A9-D09B-8443-9343-0A09333822D0}"/>
                  </a:ext>
                </a:extLst>
              </p:cNvPr>
              <p:cNvSpPr/>
              <p:nvPr/>
            </p:nvSpPr>
            <p:spPr>
              <a:xfrm>
                <a:off x="1064719" y="3306078"/>
                <a:ext cx="7537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2.24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2951A9-D09B-8443-9343-0A0933382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19" y="3306078"/>
                <a:ext cx="75373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77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1A5BEF25-15E2-C446-B749-42180C9E7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834"/>
          <a:stretch/>
        </p:blipFill>
        <p:spPr>
          <a:xfrm>
            <a:off x="2297730" y="1757591"/>
            <a:ext cx="4548540" cy="4496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3058750" y="3848013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50" y="3848013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805039" y="2454417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039" y="2454417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305472" y="384801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472" y="3848013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049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2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6331" y="1825625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511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6915EF-ED7E-3147-9296-668B9971B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53000" contrast="-39000"/>
                    </a14:imgEffect>
                  </a14:imgLayer>
                </a14:imgProps>
              </a:ext>
            </a:extLst>
          </a:blip>
          <a:srcRect t="56991" r="58693" b="10456"/>
          <a:stretch/>
        </p:blipFill>
        <p:spPr>
          <a:xfrm>
            <a:off x="2819400" y="2100944"/>
            <a:ext cx="3646714" cy="3592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4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2396331" y="182562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917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96331" y="182562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705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FA1BE41-C3FD-6A4A-8A3A-ED1548CC04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24465" y="2073271"/>
            <a:ext cx="4660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5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0662" y="1858281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766173" y="380311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73" y="3803118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512462" y="2409522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462" y="2409522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012895" y="3803118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895" y="3803118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F80AAA-FEE5-8F47-9F54-100D7CCDBAB6}"/>
              </a:ext>
            </a:extLst>
          </p:cNvPr>
          <p:cNvCxnSpPr/>
          <p:nvPr/>
        </p:nvCxnSpPr>
        <p:spPr>
          <a:xfrm>
            <a:off x="2104227" y="2892959"/>
            <a:ext cx="0" cy="1393596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9E6F83-7B41-2445-916F-163D571AC0F9}"/>
              </a:ext>
            </a:extLst>
          </p:cNvPr>
          <p:cNvCxnSpPr/>
          <p:nvPr/>
        </p:nvCxnSpPr>
        <p:spPr>
          <a:xfrm flipH="1">
            <a:off x="1347051" y="4297441"/>
            <a:ext cx="746290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0F050-2C9B-B441-95F9-A8D156873D85}"/>
                  </a:ext>
                </a:extLst>
              </p:cNvPr>
              <p:cNvSpPr txBox="1"/>
              <p:nvPr/>
            </p:nvSpPr>
            <p:spPr>
              <a:xfrm>
                <a:off x="4495800" y="2637453"/>
                <a:ext cx="4688591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𝑚𝑎𝑛h𝑎𝑡𝑡𝑎𝑛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0F050-2C9B-B441-95F9-A8D156873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2637453"/>
                <a:ext cx="4688591" cy="466666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FE1AF-0C34-FF4A-AA3C-560E4AE29110}"/>
                  </a:ext>
                </a:extLst>
              </p:cNvPr>
              <p:cNvSpPr/>
              <p:nvPr/>
            </p:nvSpPr>
            <p:spPr>
              <a:xfrm>
                <a:off x="4495800" y="3610878"/>
                <a:ext cx="4259499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FE1AF-0C34-FF4A-AA3C-560E4AE29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610878"/>
                <a:ext cx="4259499" cy="477888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3FA9BC8-38B0-B64D-B652-F492C10F0264}"/>
              </a:ext>
            </a:extLst>
          </p:cNvPr>
          <p:cNvSpPr txBox="1"/>
          <p:nvPr/>
        </p:nvSpPr>
        <p:spPr>
          <a:xfrm>
            <a:off x="5721336" y="2050641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latin typeface="Myriad Pro" panose="020B0503030403020204" pitchFamily="34" charset="0"/>
              </a:rPr>
              <a:t>Manhattan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AB1D95-5E3F-B94C-996B-6F8535D6A887}"/>
                  </a:ext>
                </a:extLst>
              </p:cNvPr>
              <p:cNvSpPr/>
              <p:nvPr/>
            </p:nvSpPr>
            <p:spPr>
              <a:xfrm>
                <a:off x="4599998" y="5445017"/>
                <a:ext cx="738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AB1D95-5E3F-B94C-996B-6F8535D6A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98" y="5445017"/>
                <a:ext cx="73821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19EFEB-546D-794D-922D-C6D897231AAD}"/>
                  </a:ext>
                </a:extLst>
              </p:cNvPr>
              <p:cNvSpPr/>
              <p:nvPr/>
            </p:nvSpPr>
            <p:spPr>
              <a:xfrm>
                <a:off x="4572000" y="4536059"/>
                <a:ext cx="2804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=|1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2|+|2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4|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19EFEB-546D-794D-922D-C6D897231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536059"/>
                <a:ext cx="2804614" cy="461665"/>
              </a:xfrm>
              <a:prstGeom prst="rect">
                <a:avLst/>
              </a:prstGeom>
              <a:blipFill>
                <a:blip r:embed="rId10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6849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1BA13D-F4C8-DE4F-ABC6-51F3887FE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020" y="2062357"/>
            <a:ext cx="8307960" cy="395617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924506" y="430778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06" y="4307788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585954" y="259704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954" y="259704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293776" y="384612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776" y="3846123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9A9102-02DA-5C4A-8639-BE7AACF5DE2C}"/>
                  </a:ext>
                </a:extLst>
              </p:cNvPr>
              <p:cNvSpPr/>
              <p:nvPr/>
            </p:nvSpPr>
            <p:spPr>
              <a:xfrm>
                <a:off x="5337822" y="430778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9A9102-02DA-5C4A-8639-BE7AACF5D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822" y="4307788"/>
                <a:ext cx="591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6F77F-180B-3849-ABEF-B5C85DDB068E}"/>
                  </a:ext>
                </a:extLst>
              </p:cNvPr>
              <p:cNvSpPr/>
              <p:nvPr/>
            </p:nvSpPr>
            <p:spPr>
              <a:xfrm>
                <a:off x="5999270" y="259704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6F77F-180B-3849-ABEF-B5C85DDB0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270" y="2597048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91A62E-D8E9-3A49-A511-E87E1C13EAF8}"/>
                  </a:ext>
                </a:extLst>
              </p:cNvPr>
              <p:cNvSpPr/>
              <p:nvPr/>
            </p:nvSpPr>
            <p:spPr>
              <a:xfrm>
                <a:off x="7707092" y="384612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91A62E-D8E9-3A49-A511-E87E1C13E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92" y="3846123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532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Calculating distances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D3DD2B-824E-4342-A364-7BC92A930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7" t="17243"/>
          <a:stretch/>
        </p:blipFill>
        <p:spPr>
          <a:xfrm>
            <a:off x="439838" y="2528894"/>
            <a:ext cx="3940919" cy="3797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B4D432-2309-5C49-A6E7-C46EEE519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84" b="79753"/>
          <a:stretch/>
        </p:blipFill>
        <p:spPr>
          <a:xfrm>
            <a:off x="4178461" y="2783633"/>
            <a:ext cx="985395" cy="1577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BFD48F-04F3-0F4D-9D7C-8C5F896A9805}"/>
              </a:ext>
            </a:extLst>
          </p:cNvPr>
          <p:cNvSpPr txBox="1"/>
          <p:nvPr/>
        </p:nvSpPr>
        <p:spPr>
          <a:xfrm>
            <a:off x="4272605" y="2528894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Myriad Pro" panose="020B0503030403020204" pitchFamily="34" charset="0"/>
              </a:rPr>
              <a:t>Dist</a:t>
            </a:r>
            <a:endParaRPr lang="en-US" sz="20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4462B6-4426-8E43-BA7E-2AC63FD9CBD4}"/>
              </a:ext>
            </a:extLst>
          </p:cNvPr>
          <p:cNvSpPr txBox="1"/>
          <p:nvPr/>
        </p:nvSpPr>
        <p:spPr>
          <a:xfrm>
            <a:off x="5534246" y="1796345"/>
            <a:ext cx="33682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Distance defines </a:t>
            </a:r>
            <a:r>
              <a:rPr lang="en-US" sz="2400" b="1" dirty="0">
                <a:latin typeface="Myriad Pro" panose="020B0503030403020204" pitchFamily="34" charset="0"/>
              </a:rPr>
              <a:t>structure</a:t>
            </a:r>
            <a:r>
              <a:rPr lang="en-US" sz="2400" dirty="0">
                <a:latin typeface="Myriad Pro" panose="020B0503030403020204" pitchFamily="34" charset="0"/>
              </a:rPr>
              <a:t> in a dataset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How </a:t>
            </a:r>
            <a:r>
              <a:rPr lang="en-US" sz="2400" b="1" dirty="0">
                <a:latin typeface="Myriad Pro" panose="020B0503030403020204" pitchFamily="34" charset="0"/>
              </a:rPr>
              <a:t>different</a:t>
            </a:r>
            <a:r>
              <a:rPr lang="en-US" sz="2400" dirty="0">
                <a:latin typeface="Myriad Pro" panose="020B0503030403020204" pitchFamily="34" charset="0"/>
              </a:rPr>
              <a:t> are two data points?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How many </a:t>
            </a:r>
            <a:r>
              <a:rPr lang="en-US" sz="2400" b="1" dirty="0">
                <a:latin typeface="Myriad Pro" panose="020B0503030403020204" pitchFamily="34" charset="0"/>
              </a:rPr>
              <a:t>types </a:t>
            </a:r>
            <a:r>
              <a:rPr lang="en-US" sz="2400" dirty="0">
                <a:latin typeface="Myriad Pro" panose="020B0503030403020204" pitchFamily="34" charset="0"/>
              </a:rPr>
              <a:t>exist in my dataset?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Which types are </a:t>
            </a:r>
            <a:r>
              <a:rPr lang="en-US" sz="2400" b="1" dirty="0">
                <a:latin typeface="Myriad Pro" panose="020B0503030403020204" pitchFamily="34" charset="0"/>
              </a:rPr>
              <a:t>closest</a:t>
            </a:r>
            <a:r>
              <a:rPr lang="en-US" sz="2400" dirty="0">
                <a:latin typeface="Myriad Pro" panose="020B0503030403020204" pitchFamily="34" charset="0"/>
              </a:rPr>
              <a:t> to each other?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Which </a:t>
            </a:r>
            <a:r>
              <a:rPr lang="en-US" sz="2400" b="1" dirty="0">
                <a:latin typeface="Myriad Pro" panose="020B0503030403020204" pitchFamily="34" charset="0"/>
              </a:rPr>
              <a:t>features</a:t>
            </a:r>
            <a:r>
              <a:rPr lang="en-US" sz="2400" dirty="0">
                <a:latin typeface="Myriad Pro" panose="020B0503030403020204" pitchFamily="34" charset="0"/>
              </a:rPr>
              <a:t> vary between dissimilar groups of data?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Myriad Pro" panose="020B0503030403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Myriad Pro" panose="020B0503030403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984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2BCC4-A274-5C4D-A380-11378CDE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30" y="1860753"/>
            <a:ext cx="5427860" cy="3382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manifold?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sz="2800" dirty="0"/>
              <a:t>Locally smooth</a:t>
            </a:r>
          </a:p>
          <a:p>
            <a:endParaRPr lang="en-US" sz="2800" dirty="0"/>
          </a:p>
          <a:p>
            <a:r>
              <a:rPr lang="en-US" sz="2800" dirty="0"/>
              <a:t>Locally Euclidean</a:t>
            </a:r>
          </a:p>
          <a:p>
            <a:endParaRPr lang="en-US" sz="2800" dirty="0"/>
          </a:p>
          <a:p>
            <a:r>
              <a:rPr lang="en-US" sz="2800" dirty="0"/>
              <a:t>Generally, lower dimensional than the ambient space (i.e. a subspace)</a:t>
            </a:r>
          </a:p>
          <a:p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/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Surface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blipFill>
                <a:blip r:embed="rId4"/>
                <a:stretch>
                  <a:fillRect l="-3150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/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Local view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blipFill>
                <a:blip r:embed="rId5"/>
                <a:stretch>
                  <a:fillRect l="-3289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829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F00AEA-4B5F-8B4C-8200-C459CEB08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5567" y="0"/>
            <a:ext cx="7068433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5F5F61-5A75-FD46-987B-E6737E39BA3A}"/>
              </a:ext>
            </a:extLst>
          </p:cNvPr>
          <p:cNvSpPr txBox="1"/>
          <p:nvPr/>
        </p:nvSpPr>
        <p:spPr>
          <a:xfrm>
            <a:off x="261257" y="2551837"/>
            <a:ext cx="1484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Myriad Pro" panose="020B0503030403020204" pitchFamily="34" charset="0"/>
              </a:rPr>
              <a:t>NHV</a:t>
            </a:r>
          </a:p>
          <a:p>
            <a:pPr algn="ctr"/>
            <a:endParaRPr lang="en-US" sz="3600" b="1" dirty="0">
              <a:latin typeface="Myriad Pro" panose="020B0503030403020204" pitchFamily="34" charset="0"/>
            </a:endParaRPr>
          </a:p>
          <a:p>
            <a:pPr algn="ctr"/>
            <a:r>
              <a:rPr lang="en-US" sz="3600" b="1" dirty="0">
                <a:latin typeface="Myriad Pro" panose="020B0503030403020204" pitchFamily="34" charset="0"/>
              </a:rPr>
              <a:t>MEX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276483E-D108-1D44-B5BB-0C5B4A549D13}"/>
              </a:ext>
            </a:extLst>
          </p:cNvPr>
          <p:cNvSpPr/>
          <p:nvPr/>
        </p:nvSpPr>
        <p:spPr>
          <a:xfrm>
            <a:off x="896587" y="3256808"/>
            <a:ext cx="213756" cy="3443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21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747" y="1421863"/>
            <a:ext cx="5334506" cy="5334506"/>
          </a:xfrm>
        </p:spPr>
      </p:pic>
    </p:spTree>
    <p:extLst>
      <p:ext uri="{BB962C8B-B14F-4D97-AF65-F5344CB8AC3E}">
        <p14:creationId xmlns:p14="http://schemas.microsoft.com/office/powerpoint/2010/main" val="4191775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04747" y="1421863"/>
            <a:ext cx="5334506" cy="5334506"/>
          </a:xfrm>
        </p:spPr>
      </p:pic>
    </p:spTree>
    <p:extLst>
      <p:ext uri="{BB962C8B-B14F-4D97-AF65-F5344CB8AC3E}">
        <p14:creationId xmlns:p14="http://schemas.microsoft.com/office/powerpoint/2010/main" val="4015589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04747" y="1421863"/>
            <a:ext cx="5334506" cy="5334506"/>
          </a:xfrm>
        </p:spPr>
      </p:pic>
    </p:spTree>
    <p:extLst>
      <p:ext uri="{BB962C8B-B14F-4D97-AF65-F5344CB8AC3E}">
        <p14:creationId xmlns:p14="http://schemas.microsoft.com/office/powerpoint/2010/main" val="1337390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04747" y="1421863"/>
            <a:ext cx="5334506" cy="533450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7868DF-7D06-CC4A-8DD5-6F521CA7814A}"/>
              </a:ext>
            </a:extLst>
          </p:cNvPr>
          <p:cNvSpPr txBox="1"/>
          <p:nvPr/>
        </p:nvSpPr>
        <p:spPr>
          <a:xfrm>
            <a:off x="3481797" y="3704886"/>
            <a:ext cx="218040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Euclidean distance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AA142-5EF3-3243-9E40-91F705783584}"/>
              </a:ext>
            </a:extLst>
          </p:cNvPr>
          <p:cNvSpPr txBox="1"/>
          <p:nvPr/>
        </p:nvSpPr>
        <p:spPr>
          <a:xfrm>
            <a:off x="5997387" y="3028890"/>
            <a:ext cx="209223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Manifold distance</a:t>
            </a:r>
          </a:p>
        </p:txBody>
      </p:sp>
    </p:spTree>
    <p:extLst>
      <p:ext uri="{BB962C8B-B14F-4D97-AF65-F5344CB8AC3E}">
        <p14:creationId xmlns:p14="http://schemas.microsoft.com/office/powerpoint/2010/main" val="3790384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76939" y="1694678"/>
            <a:ext cx="4990121" cy="4606265"/>
          </a:xfrm>
        </p:spPr>
      </p:pic>
    </p:spTree>
    <p:extLst>
      <p:ext uri="{BB962C8B-B14F-4D97-AF65-F5344CB8AC3E}">
        <p14:creationId xmlns:p14="http://schemas.microsoft.com/office/powerpoint/2010/main" val="2396456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4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5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7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322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7472" y="1543815"/>
            <a:ext cx="4949056" cy="49490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77F44-BA4A-174A-A40F-05D5E65E95E9}"/>
              </a:ext>
            </a:extLst>
          </p:cNvPr>
          <p:cNvSpPr txBox="1"/>
          <p:nvPr/>
        </p:nvSpPr>
        <p:spPr>
          <a:xfrm>
            <a:off x="3347145" y="1543815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Myriad Pro" panose="020B0503030403020204" pitchFamily="34" charset="0"/>
              </a:rPr>
              <a:t># segments = 2</a:t>
            </a:r>
          </a:p>
        </p:txBody>
      </p:sp>
    </p:spTree>
    <p:extLst>
      <p:ext uri="{BB962C8B-B14F-4D97-AF65-F5344CB8AC3E}">
        <p14:creationId xmlns:p14="http://schemas.microsoft.com/office/powerpoint/2010/main" val="1389774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7472" y="1543815"/>
            <a:ext cx="4949056" cy="49490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AED07A-78FC-5143-B246-367C09027F63}"/>
              </a:ext>
            </a:extLst>
          </p:cNvPr>
          <p:cNvSpPr txBox="1"/>
          <p:nvPr/>
        </p:nvSpPr>
        <p:spPr>
          <a:xfrm>
            <a:off x="3347145" y="1543815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Myriad Pro" panose="020B0503030403020204" pitchFamily="34" charset="0"/>
              </a:rPr>
              <a:t># segments = 4</a:t>
            </a:r>
          </a:p>
        </p:txBody>
      </p:sp>
    </p:spTree>
    <p:extLst>
      <p:ext uri="{BB962C8B-B14F-4D97-AF65-F5344CB8AC3E}">
        <p14:creationId xmlns:p14="http://schemas.microsoft.com/office/powerpoint/2010/main" val="1225018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7472" y="1543815"/>
            <a:ext cx="4949056" cy="49490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AE47D-270D-034C-B876-ED611E483F5E}"/>
              </a:ext>
            </a:extLst>
          </p:cNvPr>
          <p:cNvSpPr txBox="1"/>
          <p:nvPr/>
        </p:nvSpPr>
        <p:spPr>
          <a:xfrm>
            <a:off x="3162800" y="1543815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Myriad Pro" panose="020B0503030403020204" pitchFamily="34" charset="0"/>
              </a:rPr>
              <a:t># segments = 100</a:t>
            </a:r>
          </a:p>
        </p:txBody>
      </p:sp>
    </p:spTree>
    <p:extLst>
      <p:ext uri="{BB962C8B-B14F-4D97-AF65-F5344CB8AC3E}">
        <p14:creationId xmlns:p14="http://schemas.microsoft.com/office/powerpoint/2010/main" val="3248834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03397" y="1312321"/>
            <a:ext cx="4949056" cy="49490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EA30F8-55FA-EA4D-9E3B-2A58A9DFF2CA}"/>
              </a:ext>
            </a:extLst>
          </p:cNvPr>
          <p:cNvSpPr txBox="1"/>
          <p:nvPr/>
        </p:nvSpPr>
        <p:spPr>
          <a:xfrm>
            <a:off x="4732865" y="1997177"/>
            <a:ext cx="43252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yriad Pro" panose="020B0503030403020204" pitchFamily="34" charset="0"/>
              </a:rPr>
              <a:t>Key Insight: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Manifolds are </a:t>
            </a:r>
            <a:r>
              <a:rPr lang="en-US" sz="2400" b="1" dirty="0">
                <a:latin typeface="Myriad Pro" panose="020B0503030403020204" pitchFamily="34" charset="0"/>
              </a:rPr>
              <a:t>locally</a:t>
            </a:r>
            <a:r>
              <a:rPr lang="en-US" sz="2400" dirty="0">
                <a:latin typeface="Myriad Pro" panose="020B0503030403020204" pitchFamily="34" charset="0"/>
              </a:rPr>
              <a:t> Euclidean, 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but not </a:t>
            </a:r>
            <a:r>
              <a:rPr lang="en-US" sz="2400" b="1" dirty="0">
                <a:latin typeface="Myriad Pro" panose="020B0503030403020204" pitchFamily="34" charset="0"/>
              </a:rPr>
              <a:t>globally</a:t>
            </a:r>
            <a:r>
              <a:rPr lang="en-US" sz="2400" dirty="0">
                <a:latin typeface="Myriad Pro" panose="020B0503030403020204" pitchFamily="34" charset="0"/>
              </a:rPr>
              <a:t> Euclidean</a:t>
            </a:r>
          </a:p>
        </p:txBody>
      </p:sp>
    </p:spTree>
    <p:extLst>
      <p:ext uri="{BB962C8B-B14F-4D97-AF65-F5344CB8AC3E}">
        <p14:creationId xmlns:p14="http://schemas.microsoft.com/office/powerpoint/2010/main" val="2947354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03397" y="1312321"/>
            <a:ext cx="4949056" cy="49490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EA30F8-55FA-EA4D-9E3B-2A58A9DFF2CA}"/>
              </a:ext>
            </a:extLst>
          </p:cNvPr>
          <p:cNvSpPr txBox="1"/>
          <p:nvPr/>
        </p:nvSpPr>
        <p:spPr>
          <a:xfrm>
            <a:off x="4732865" y="1997177"/>
            <a:ext cx="43252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yriad Pro" panose="020B0503030403020204" pitchFamily="34" charset="0"/>
              </a:rPr>
              <a:t>Key Insight: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Manifolds are </a:t>
            </a:r>
            <a:r>
              <a:rPr lang="en-US" sz="2400" b="1" dirty="0">
                <a:latin typeface="Myriad Pro" panose="020B0503030403020204" pitchFamily="34" charset="0"/>
              </a:rPr>
              <a:t>locally</a:t>
            </a:r>
            <a:r>
              <a:rPr lang="en-US" sz="2400" dirty="0">
                <a:latin typeface="Myriad Pro" panose="020B0503030403020204" pitchFamily="34" charset="0"/>
              </a:rPr>
              <a:t> Euclidean, 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but not </a:t>
            </a:r>
            <a:r>
              <a:rPr lang="en-US" sz="2400" b="1" dirty="0">
                <a:latin typeface="Myriad Pro" panose="020B0503030403020204" pitchFamily="34" charset="0"/>
              </a:rPr>
              <a:t>globally</a:t>
            </a:r>
            <a:r>
              <a:rPr lang="en-US" sz="2400" dirty="0">
                <a:latin typeface="Myriad Pro" panose="020B0503030403020204" pitchFamily="34" charset="0"/>
              </a:rPr>
              <a:t> Euclidean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5C6A2-3051-5341-9C3A-0DE8ADFF52AA}"/>
              </a:ext>
            </a:extLst>
          </p:cNvPr>
          <p:cNvSpPr txBox="1"/>
          <p:nvPr/>
        </p:nvSpPr>
        <p:spPr>
          <a:xfrm>
            <a:off x="4959874" y="3660495"/>
            <a:ext cx="3848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yriad Pro" panose="020B0503030403020204" pitchFamily="34" charset="0"/>
              </a:rPr>
              <a:t>How do we define local versus global when we only have a collection of points?</a:t>
            </a:r>
          </a:p>
        </p:txBody>
      </p:sp>
    </p:spTree>
    <p:extLst>
      <p:ext uri="{BB962C8B-B14F-4D97-AF65-F5344CB8AC3E}">
        <p14:creationId xmlns:p14="http://schemas.microsoft.com/office/powerpoint/2010/main" val="2322112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9719-5179-444D-AC97-652C076DF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 we quantify </a:t>
            </a:r>
            <a:r>
              <a:rPr lang="en-US" dirty="0">
                <a:latin typeface="Myriad Pro" panose="020B0503030403020204" pitchFamily="34" charset="0"/>
              </a:rPr>
              <a:t>local</a:t>
            </a:r>
            <a:r>
              <a:rPr lang="en-US" b="0" dirty="0"/>
              <a:t> vs </a:t>
            </a:r>
            <a:r>
              <a:rPr lang="en-US" dirty="0">
                <a:latin typeface="Myriad Pro" panose="020B0503030403020204" pitchFamily="34" charset="0"/>
              </a:rPr>
              <a:t>global</a:t>
            </a:r>
            <a:r>
              <a:rPr lang="en-US" b="0" dirty="0"/>
              <a:t> in a dataset?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ABF01-0F2F-B642-B5BD-7F5AEFE1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66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8FD24-D171-C542-9363-4927F0E45527}"/>
              </a:ext>
            </a:extLst>
          </p:cNvPr>
          <p:cNvSpPr txBox="1"/>
          <p:nvPr/>
        </p:nvSpPr>
        <p:spPr>
          <a:xfrm>
            <a:off x="623888" y="2071868"/>
            <a:ext cx="8239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To do: figure out how to get people to figure out </a:t>
            </a:r>
          </a:p>
          <a:p>
            <a:pPr algn="l"/>
            <a:r>
              <a:rPr lang="en-US" sz="2400" dirty="0">
                <a:latin typeface="Myriad Pro" panose="020B0503030403020204" pitchFamily="34" charset="0"/>
              </a:rPr>
              <a:t>the “shape” of a dataset without being able to easily visualize it.</a:t>
            </a:r>
          </a:p>
        </p:txBody>
      </p:sp>
    </p:spTree>
    <p:extLst>
      <p:ext uri="{BB962C8B-B14F-4D97-AF65-F5344CB8AC3E}">
        <p14:creationId xmlns:p14="http://schemas.microsoft.com/office/powerpoint/2010/main" val="2129073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4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5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7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1392B6B-47DF-0440-BCDB-882E1952CF6C}"/>
                  </a:ext>
                </a:extLst>
              </p:cNvPr>
              <p:cNvSpPr/>
              <p:nvPr/>
            </p:nvSpPr>
            <p:spPr>
              <a:xfrm>
                <a:off x="5899265" y="4543063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1392B6B-47DF-0440-BCDB-882E1952C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265" y="4543063"/>
                <a:ext cx="591764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14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07872" y="1736205"/>
            <a:ext cx="5407477" cy="4506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three-dimensional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blipFill>
                <a:blip r:embed="rId3"/>
                <a:stretch>
                  <a:fillRect t="-6667" r="-44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5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6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8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76A733-D534-9C48-A401-6081FFAA9050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B4E7F-0B23-174A-8154-22C6F31473C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9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0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E5403B-5384-5642-AFCD-46C2FF4CB30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107310-78BD-F642-A07A-5CAB754494C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3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2EA19A-F2ED-4940-B14A-4D4ECE14D8A6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89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four-dimensional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blipFill>
                <a:blip r:embed="rId2"/>
                <a:stretch>
                  <a:fillRect t="-6667" r="-4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9F3F5E64-FB84-6A49-B78C-0E90C0DD905E}"/>
              </a:ext>
            </a:extLst>
          </p:cNvPr>
          <p:cNvSpPr txBox="1"/>
          <p:nvPr/>
        </p:nvSpPr>
        <p:spPr>
          <a:xfrm>
            <a:off x="5295870" y="3509324"/>
            <a:ext cx="1309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Myriad Pro" panose="020B0503030403020204" pitchFamily="34" charset="0"/>
              </a:rPr>
              <a:t>???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8355CD-81F8-7C4E-982F-1D5C1C710177}"/>
              </a:ext>
            </a:extLst>
          </p:cNvPr>
          <p:cNvSpPr/>
          <p:nvPr/>
        </p:nvSpPr>
        <p:spPr>
          <a:xfrm>
            <a:off x="3998686" y="2259619"/>
            <a:ext cx="3904343" cy="379548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06C063C-98D3-D745-8EAA-5CCA685738E2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06C063C-98D3-D745-8EAA-5CCA68573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3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9D3FCB-D875-E141-8CA3-7C402B896B66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9D3FCB-D875-E141-8CA3-7C402B89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4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050658-3C78-314C-A87C-2182E25C2E85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050658-3C78-314C-A87C-2182E25C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5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725C74-E98F-6B4A-A8A8-1B67893D19EE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725C74-E98F-6B4A-A8A8-1B67893D1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06758A-C992-BE4E-A174-5B6DB203C830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FC556EF-5881-9741-81FB-10A8DF429226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D96A7F-40D2-DE42-AC8D-6E7FB872EF76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D96A7F-40D2-DE42-AC8D-6E7FB872E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7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9A2B35A-0B82-EF4E-9EF2-509B84F90321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9A2B35A-0B82-EF4E-9EF2-509B84F90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8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66E7C0-F202-E443-A040-9644026289D9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66E7C0-F202-E443-A040-964402628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9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69A2DDD-C6C4-AB41-A0B0-A4209DA576AC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69A2DDD-C6C4-AB41-A0B0-A4209DA57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F8814DD-C712-5A40-A7FA-0509B7180875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465F1F-A16C-DE43-A6C5-FC70CAFB22A6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4091B33-ACEC-C740-A2AD-26324B87BF7F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4091B33-ACEC-C740-A2AD-26324B87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FA87216-AFBB-014E-BFBD-39D18CB5E755}"/>
              </a:ext>
            </a:extLst>
          </p:cNvPr>
          <p:cNvCxnSpPr>
            <a:cxnSpLocks/>
            <a:stCxn id="52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FD98B0-CBA8-1542-A51B-21B1ED03D445}"/>
                  </a:ext>
                </a:extLst>
              </p:cNvPr>
              <p:cNvSpPr txBox="1"/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FD98B0-CBA8-1542-A51B-21B1ED03D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blipFill>
                <a:blip r:embed="rId12"/>
                <a:stretch>
                  <a:fillRect l="-137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09C75E6-66AF-4546-811D-157CD90093AC}"/>
                  </a:ext>
                </a:extLst>
              </p:cNvPr>
              <p:cNvSpPr txBox="1"/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 4, 1, 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09C75E6-66AF-4546-811D-157CD9009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blipFill>
                <a:blip r:embed="rId13"/>
                <a:stretch>
                  <a:fillRect l="-1342" r="-40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EB8A70B-1780-6F41-AE20-26F467E25F24}"/>
                  </a:ext>
                </a:extLst>
              </p:cNvPr>
              <p:cNvSpPr txBox="1"/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EB8A70B-1780-6F41-AE20-26F467E25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blipFill>
                <a:blip r:embed="rId14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9C5DA2-97B9-7A4B-B896-2F8A636DE7A3}"/>
                  </a:ext>
                </a:extLst>
              </p:cNvPr>
              <p:cNvSpPr txBox="1"/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9C5DA2-97B9-7A4B-B896-2F8A636DE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blipFill>
                <a:blip r:embed="rId15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9B6641E-E58F-244B-B7FC-963EEA341213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1331270" y="5974960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984F0FF-A0C6-994A-A0C1-529001AAC65E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1879858" y="5974739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1A6E313-B0E1-F248-86FF-911A27158796}"/>
                  </a:ext>
                </a:extLst>
              </p:cNvPr>
              <p:cNvSpPr txBox="1"/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1A6E313-B0E1-F248-86FF-911A27158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blipFill>
                <a:blip r:embed="rId16"/>
                <a:stretch>
                  <a:fillRect l="-13636" r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D52C2FC-DA5A-BB4C-89F3-4FDFA5A72ECF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2158795" y="5962900"/>
            <a:ext cx="111098" cy="28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C33D996-A652-1B41-8956-92486018D835}"/>
                  </a:ext>
                </a:extLst>
              </p:cNvPr>
              <p:cNvSpPr txBox="1"/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C33D996-A652-1B41-8956-92486018D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blipFill>
                <a:blip r:embed="rId17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CB8CBE5-AD05-0248-91D7-A3A0304CC507}"/>
              </a:ext>
            </a:extLst>
          </p:cNvPr>
          <p:cNvCxnSpPr>
            <a:cxnSpLocks/>
          </p:cNvCxnSpPr>
          <p:nvPr/>
        </p:nvCxnSpPr>
        <p:spPr>
          <a:xfrm flipH="1" flipV="1">
            <a:off x="2389588" y="5954115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902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07860" y="1736205"/>
            <a:ext cx="5407477" cy="45062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four-dimensional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blipFill>
                <a:blip r:embed="rId3"/>
                <a:stretch>
                  <a:fillRect t="-6667" r="-4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4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5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7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121482" y="3804654"/>
                <a:ext cx="4090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482" y="3804654"/>
                <a:ext cx="40908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9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0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E39B08-98BB-374F-AD30-FDDCBDFF0F9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305B4B-67E3-EE4E-82D7-8D093D39C9B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3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79EB43-85FB-3C43-B8A7-FE62AFC868B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/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blipFill>
                <a:blip r:embed="rId14"/>
                <a:stretch>
                  <a:fillRect l="-137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/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 4, 1, 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blipFill>
                <a:blip r:embed="rId15"/>
                <a:stretch>
                  <a:fillRect l="-1342" r="-40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/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blipFill>
                <a:blip r:embed="rId16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/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blipFill>
                <a:blip r:embed="rId17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80F149-5636-8A47-9A50-F9B58B0FA254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331270" y="5974960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A194B0-4289-FA4B-978F-9774D642532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879858" y="5974739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/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blipFill>
                <a:blip r:embed="rId18"/>
                <a:stretch>
                  <a:fillRect l="-13636" r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113142-AB7D-0147-A748-82B8407EA664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2158795" y="5962900"/>
            <a:ext cx="111098" cy="28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/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blipFill>
                <a:blip r:embed="rId19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6E699D-7DC9-2C43-AB83-3CE9866B6932}"/>
              </a:ext>
            </a:extLst>
          </p:cNvPr>
          <p:cNvCxnSpPr>
            <a:cxnSpLocks/>
          </p:cNvCxnSpPr>
          <p:nvPr/>
        </p:nvCxnSpPr>
        <p:spPr>
          <a:xfrm flipH="1" flipV="1">
            <a:off x="2389588" y="5954115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8F5AE00-3FC0-6D4E-990C-071E3B343D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72234" y="1957182"/>
            <a:ext cx="377803" cy="3947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406660-8875-3248-8F6E-D090B23029A6}"/>
              </a:ext>
            </a:extLst>
          </p:cNvPr>
          <p:cNvSpPr txBox="1"/>
          <p:nvPr/>
        </p:nvSpPr>
        <p:spPr>
          <a:xfrm>
            <a:off x="8529381" y="52572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D1AE66-9FCE-FA4A-951E-DEF2284D84B4}"/>
              </a:ext>
            </a:extLst>
          </p:cNvPr>
          <p:cNvSpPr txBox="1"/>
          <p:nvPr/>
        </p:nvSpPr>
        <p:spPr>
          <a:xfrm>
            <a:off x="8529381" y="37462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2B2730-2C97-0241-B3AA-0C3D3B92C34D}"/>
              </a:ext>
            </a:extLst>
          </p:cNvPr>
          <p:cNvSpPr txBox="1"/>
          <p:nvPr/>
        </p:nvSpPr>
        <p:spPr>
          <a:xfrm>
            <a:off x="8529381" y="22751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A7ADDC-1703-174D-BE81-D8097C155D3D}"/>
              </a:ext>
            </a:extLst>
          </p:cNvPr>
          <p:cNvSpPr txBox="1"/>
          <p:nvPr/>
        </p:nvSpPr>
        <p:spPr>
          <a:xfrm flipH="1">
            <a:off x="8294032" y="2063261"/>
            <a:ext cx="2461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182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619755" y="1690692"/>
                <a:ext cx="2662204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five-dimensional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755" y="1690692"/>
                <a:ext cx="2662204" cy="372410"/>
              </a:xfrm>
              <a:prstGeom prst="rect">
                <a:avLst/>
              </a:prstGeom>
              <a:blipFill>
                <a:blip r:embed="rId2"/>
                <a:stretch>
                  <a:fillRect t="-3333" r="-142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47741" y="1832429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832429"/>
                <a:ext cx="918585" cy="369332"/>
              </a:xfrm>
              <a:prstGeom prst="rect">
                <a:avLst/>
              </a:prstGeom>
              <a:blipFill>
                <a:blip r:embed="rId3"/>
                <a:stretch>
                  <a:fillRect l="-4110" t="-6897" r="-1370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50315" y="2296887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296887"/>
                <a:ext cx="1265283" cy="369332"/>
              </a:xfrm>
              <a:prstGeom prst="rect">
                <a:avLst/>
              </a:prstGeom>
              <a:blipFill>
                <a:blip r:embed="rId4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183892" y="2939338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939338"/>
                <a:ext cx="276101" cy="276999"/>
              </a:xfrm>
              <a:prstGeom prst="rect">
                <a:avLst/>
              </a:prstGeom>
              <a:blipFill>
                <a:blip r:embed="rId5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1861645" y="2939337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939337"/>
                <a:ext cx="281424" cy="276999"/>
              </a:xfrm>
              <a:prstGeom prst="rect">
                <a:avLst/>
              </a:prstGeom>
              <a:blipFill>
                <a:blip r:embed="rId6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21943" y="2666440"/>
            <a:ext cx="22894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770753" y="2666219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/>
              <p:nvPr/>
            </p:nvSpPr>
            <p:spPr>
              <a:xfrm>
                <a:off x="747741" y="3589074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589074"/>
                <a:ext cx="915379" cy="369332"/>
              </a:xfrm>
              <a:prstGeom prst="rect">
                <a:avLst/>
              </a:prstGeom>
              <a:blipFill>
                <a:blip r:embed="rId7"/>
                <a:stretch>
                  <a:fillRect l="-6849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/>
              <p:nvPr/>
            </p:nvSpPr>
            <p:spPr>
              <a:xfrm>
                <a:off x="750315" y="4053532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4053532"/>
                <a:ext cx="1506246" cy="369332"/>
              </a:xfrm>
              <a:prstGeom prst="rect">
                <a:avLst/>
              </a:prstGeom>
              <a:blipFill>
                <a:blip r:embed="rId8"/>
                <a:stretch>
                  <a:fillRect l="-4167" r="-58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/>
              <p:nvPr/>
            </p:nvSpPr>
            <p:spPr>
              <a:xfrm>
                <a:off x="1183892" y="4695983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695983"/>
                <a:ext cx="276101" cy="276999"/>
              </a:xfrm>
              <a:prstGeom prst="rect">
                <a:avLst/>
              </a:prstGeom>
              <a:blipFill>
                <a:blip r:embed="rId9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/>
              <p:nvPr/>
            </p:nvSpPr>
            <p:spPr>
              <a:xfrm>
                <a:off x="1659910" y="4695983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695983"/>
                <a:ext cx="281424" cy="276999"/>
              </a:xfrm>
              <a:prstGeom prst="rect">
                <a:avLst/>
              </a:prstGeom>
              <a:blipFill>
                <a:blip r:embed="rId10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E39B08-98BB-374F-AD30-FDDCBDFF0F9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321943" y="4423085"/>
            <a:ext cx="22894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305B4B-67E3-EE4E-82D7-8D093D39C9B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800622" y="4422864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/>
              <p:nvPr/>
            </p:nvSpPr>
            <p:spPr>
              <a:xfrm>
                <a:off x="2122515" y="4695983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695983"/>
                <a:ext cx="281424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79EB43-85FB-3C43-B8A7-FE62AFC868B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2031623" y="4422864"/>
            <a:ext cx="231604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/>
              <p:nvPr/>
            </p:nvSpPr>
            <p:spPr>
              <a:xfrm>
                <a:off x="754407" y="5387837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07" y="5387837"/>
                <a:ext cx="915379" cy="369332"/>
              </a:xfrm>
              <a:prstGeom prst="rect">
                <a:avLst/>
              </a:prstGeom>
              <a:blipFill>
                <a:blip r:embed="rId12"/>
                <a:stretch>
                  <a:fillRect l="-1370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/>
              <p:nvPr/>
            </p:nvSpPr>
            <p:spPr>
              <a:xfrm>
                <a:off x="756981" y="5852295"/>
                <a:ext cx="1892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 4, 1, 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81" y="5852295"/>
                <a:ext cx="1892569" cy="369332"/>
              </a:xfrm>
              <a:prstGeom prst="rect">
                <a:avLst/>
              </a:prstGeom>
              <a:blipFill>
                <a:blip r:embed="rId13"/>
                <a:stretch>
                  <a:fillRect l="-1342" r="-40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/>
              <p:nvPr/>
            </p:nvSpPr>
            <p:spPr>
              <a:xfrm>
                <a:off x="1190558" y="649474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58" y="6494746"/>
                <a:ext cx="276101" cy="276999"/>
              </a:xfrm>
              <a:prstGeom prst="rect">
                <a:avLst/>
              </a:prstGeom>
              <a:blipFill>
                <a:blip r:embed="rId14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/>
              <p:nvPr/>
            </p:nvSpPr>
            <p:spPr>
              <a:xfrm>
                <a:off x="1739146" y="6494746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6" y="6494746"/>
                <a:ext cx="281424" cy="276999"/>
              </a:xfrm>
              <a:prstGeom prst="rect">
                <a:avLst/>
              </a:prstGeom>
              <a:blipFill>
                <a:blip r:embed="rId15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80F149-5636-8A47-9A50-F9B58B0FA254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328609" y="6221848"/>
            <a:ext cx="22894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A194B0-4289-FA4B-978F-9774D642532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879858" y="6221627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/>
              <p:nvPr/>
            </p:nvSpPr>
            <p:spPr>
              <a:xfrm>
                <a:off x="2129181" y="6494746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81" y="6494746"/>
                <a:ext cx="281424" cy="276999"/>
              </a:xfrm>
              <a:prstGeom prst="rect">
                <a:avLst/>
              </a:prstGeom>
              <a:blipFill>
                <a:blip r:embed="rId16"/>
                <a:stretch>
                  <a:fillRect l="-13636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113142-AB7D-0147-A748-82B8407EA664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2158795" y="6209788"/>
            <a:ext cx="111098" cy="28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/>
              <p:nvPr/>
            </p:nvSpPr>
            <p:spPr>
              <a:xfrm>
                <a:off x="2599337" y="6494746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337" y="6494746"/>
                <a:ext cx="281423" cy="276999"/>
              </a:xfrm>
              <a:prstGeom prst="rect">
                <a:avLst/>
              </a:prstGeom>
              <a:blipFill>
                <a:blip r:embed="rId17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6E699D-7DC9-2C43-AB83-3CE9866B6932}"/>
              </a:ext>
            </a:extLst>
          </p:cNvPr>
          <p:cNvCxnSpPr>
            <a:cxnSpLocks/>
          </p:cNvCxnSpPr>
          <p:nvPr/>
        </p:nvCxnSpPr>
        <p:spPr>
          <a:xfrm flipH="1" flipV="1">
            <a:off x="2389588" y="6201003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F3F5E64-FB84-6A49-B78C-0E90C0DD905E}"/>
              </a:ext>
            </a:extLst>
          </p:cNvPr>
          <p:cNvSpPr txBox="1"/>
          <p:nvPr/>
        </p:nvSpPr>
        <p:spPr>
          <a:xfrm>
            <a:off x="5295870" y="3509324"/>
            <a:ext cx="1309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Myriad Pro" panose="020B0503030403020204" pitchFamily="34" charset="0"/>
              </a:rPr>
              <a:t>???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8355CD-81F8-7C4E-982F-1D5C1C710177}"/>
              </a:ext>
            </a:extLst>
          </p:cNvPr>
          <p:cNvSpPr/>
          <p:nvPr/>
        </p:nvSpPr>
        <p:spPr>
          <a:xfrm>
            <a:off x="3998686" y="2259619"/>
            <a:ext cx="3904343" cy="379548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8805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latin typeface="Myriad Pro" panose="020B05030304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{4C0D4F03-94E3-F148-95FA-361AB2811835}tf16401378</Template>
  <TotalTime>1421</TotalTime>
  <Words>1013</Words>
  <Application>Microsoft Macintosh PowerPoint</Application>
  <PresentationFormat>On-screen Show (4:3)</PresentationFormat>
  <Paragraphs>308</Paragraphs>
  <Slides>46</Slides>
  <Notes>2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Cambria Math</vt:lpstr>
      <vt:lpstr>Inconsolata</vt:lpstr>
      <vt:lpstr>Myriad Pro</vt:lpstr>
      <vt:lpstr>Myriad Pro Semibold</vt:lpstr>
      <vt:lpstr>mycell-black</vt:lpstr>
      <vt:lpstr>Thinking about high dimensional data</vt:lpstr>
      <vt:lpstr>Goals for this unit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What’s it like to think  about high dimensions?</vt:lpstr>
      <vt:lpstr>What do x1 x2, …, xn represent?</vt:lpstr>
      <vt:lpstr>What if we have more than one observation?</vt:lpstr>
      <vt:lpstr>What if we have more than one observation?</vt:lpstr>
      <vt:lpstr>PowerPoint Presentation</vt:lpstr>
      <vt:lpstr>PowerPoint Presentation</vt:lpstr>
      <vt:lpstr>PowerPoint Presentation</vt:lpstr>
      <vt:lpstr>Exercise!</vt:lpstr>
      <vt:lpstr>Exercise!</vt:lpstr>
      <vt:lpstr>Introducing scprep</vt:lpstr>
      <vt:lpstr>Exercise!</vt:lpstr>
      <vt:lpstr>How do features differentiate groups within a dataset?</vt:lpstr>
      <vt:lpstr>Goals for this unit</vt:lpstr>
      <vt:lpstr>Introduction to Manifold Learning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Exercise!</vt:lpstr>
      <vt:lpstr>What is a manifold?</vt:lpstr>
      <vt:lpstr>PowerPoint Presentation</vt:lpstr>
      <vt:lpstr>How far is NHV -&gt; MEX?</vt:lpstr>
      <vt:lpstr>How far is NHV -&gt; MEX?</vt:lpstr>
      <vt:lpstr>How far is NHV -&gt; MEX?</vt:lpstr>
      <vt:lpstr>How far is NHV -&gt; MEX?</vt:lpstr>
      <vt:lpstr>Is a circle locally Euclidean?</vt:lpstr>
      <vt:lpstr>Is a circle locally Euclidean?</vt:lpstr>
      <vt:lpstr>Is a circle locally Euclidean?</vt:lpstr>
      <vt:lpstr>Is a circle locally Euclidean?</vt:lpstr>
      <vt:lpstr>Is a circle locally Euclidean?</vt:lpstr>
      <vt:lpstr>Is a circle locally Euclidean?</vt:lpstr>
      <vt:lpstr>We do we quantify local vs global in a dataset?</vt:lpstr>
      <vt:lpstr>Exercise!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about high dimensional data</dc:title>
  <dc:creator>Burkhardt, Daniel</dc:creator>
  <cp:lastModifiedBy>Burkhardt, Daniel</cp:lastModifiedBy>
  <cp:revision>49</cp:revision>
  <dcterms:created xsi:type="dcterms:W3CDTF">2019-09-18T14:07:06Z</dcterms:created>
  <dcterms:modified xsi:type="dcterms:W3CDTF">2019-09-26T15:43:23Z</dcterms:modified>
</cp:coreProperties>
</file>